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47" r:id="rId20"/>
    <p:sldId id="421" r:id="rId21"/>
    <p:sldId id="452" r:id="rId22"/>
    <p:sldId id="453" r:id="rId23"/>
    <p:sldId id="422" r:id="rId24"/>
    <p:sldId id="423" r:id="rId25"/>
    <p:sldId id="424" r:id="rId26"/>
    <p:sldId id="425" r:id="rId27"/>
    <p:sldId id="449" r:id="rId28"/>
    <p:sldId id="451" r:id="rId29"/>
    <p:sldId id="450" r:id="rId30"/>
    <p:sldId id="454" r:id="rId31"/>
    <p:sldId id="44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1"/>
    <p:restoredTop sz="93670"/>
  </p:normalViewPr>
  <p:slideViewPr>
    <p:cSldViewPr snapToGrid="0" snapToObjects="1">
      <p:cViewPr>
        <p:scale>
          <a:sx n="86" d="100"/>
          <a:sy n="86" d="100"/>
        </p:scale>
        <p:origin x="1456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4:50:50.365" idx="1">
    <p:pos x="2835" y="3583"/>
    <p:text>Quiz: How many parameters?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8T03:18:19.566" idx="6">
    <p:pos x="822" y="3764"/>
    <p:text>Quiz: receptive field for 4th conv layer?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9:14:22.094" idx="5">
    <p:pos x="1311" y="3726"/>
    <p:text>Quiz: calculate the padding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2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33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17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stanford.edu/~karpathy/convnetjs/demo/mnist.html" TargetMode="Externa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uanfujun/deep-photo-styletransfer" TargetMode="Externa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ickdraw.withgoogle.com/" TargetMode="External"/><Relationship Id="rId3" Type="http://schemas.openxmlformats.org/officeDocument/2006/relationships/hyperlink" Target="https://affinelayer.com/pixsrv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://blog.echen.me/2012/01/03/introduction-to-conditional-random-fields/" TargetMode="External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~aarti/Class/10701/slides/Lecture17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en.wikipedia.org/wiki/Backpropagation_through_ti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png"/><Relationship Id="rId12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Relationship Id="rId1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Свёрточные (</a:t>
            </a:r>
            <a:r>
              <a:rPr lang="ru-RU" i="1" dirty="0" smtClean="0"/>
              <a:t>продолжение</a:t>
            </a:r>
            <a:r>
              <a:rPr lang="ru-RU" dirty="0" smtClean="0"/>
              <a:t>)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 рекуррентные</a:t>
            </a:r>
            <a:r>
              <a:rPr lang="en-US" dirty="0" smtClean="0"/>
              <a:t> (</a:t>
            </a:r>
            <a:r>
              <a:rPr lang="ru-RU" i="1" dirty="0" smtClean="0"/>
              <a:t>введение</a:t>
            </a:r>
            <a:r>
              <a:rPr lang="ru-RU" dirty="0" smtClean="0"/>
              <a:t>) </a:t>
            </a:r>
            <a:r>
              <a:rPr lang="ru-RU" dirty="0" smtClean="0"/>
              <a:t>нейронные сети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884040" y="4118370"/>
                <a:ext cx="8820472" cy="233496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If we stack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 with the same kernel size 3x3 the receptive field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-th layer will be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It looks like we need to stack a lot of convolutional layers!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To be able to identify objects as big as the input image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300x300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we will need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150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layers!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4118370"/>
                <a:ext cx="8820472" cy="2334966"/>
              </a:xfrm>
              <a:blipFill>
                <a:blip r:embed="rId2"/>
                <a:stretch>
                  <a:fillRect l="-1451" t="-3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22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137231"/>
                  </a:ext>
                </a:extLst>
              </a:tr>
            </a:tbl>
          </a:graphicData>
        </a:graphic>
      </p:graphicFrame>
      <p:graphicFrame>
        <p:nvGraphicFramePr>
          <p:cNvPr id="33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36" name="Straight Arrow Connector 35"/>
          <p:cNvCxnSpPr>
            <a:stCxn id="22" idx="3"/>
            <a:endCxn id="33" idx="1"/>
          </p:cNvCxnSpPr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39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Скругленная соединительная линия 100"/>
          <p:cNvCxnSpPr>
            <a:stCxn id="39" idx="1"/>
          </p:cNvCxnSpPr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Further convolutions will effectively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double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</a:t>
            </a:r>
            <a:br>
              <a:rPr lang="en-US" dirty="0">
                <a:latin typeface="Myriad Pro" pitchFamily="34" charset="0"/>
                <a:cs typeface="Times New Roman" pitchFamily="18" charset="0"/>
              </a:rPr>
            </a:br>
            <a:r>
              <a:rPr lang="en-US" dirty="0">
                <a:latin typeface="Myriad Pro" pitchFamily="34" charset="0"/>
                <a:cs typeface="Times New Roman" pitchFamily="18" charset="0"/>
              </a:rPr>
              <a:t>their receptive field!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19922" y="2551789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graphicFrame>
        <p:nvGraphicFramePr>
          <p:cNvPr id="37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137231"/>
                  </a:ext>
                </a:extLst>
              </a:tr>
            </a:tbl>
          </a:graphicData>
        </a:graphic>
      </p:graphicFrame>
      <p:graphicFrame>
        <p:nvGraphicFramePr>
          <p:cNvPr id="42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45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Скругленная соединительная линия 100"/>
          <p:cNvCxnSpPr/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11" name="Прямоугольник 6"/>
          <p:cNvSpPr/>
          <p:nvPr/>
        </p:nvSpPr>
        <p:spPr>
          <a:xfrm>
            <a:off x="7365532" y="2924944"/>
            <a:ext cx="1047064" cy="979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13" name="Овал 271"/>
          <p:cNvSpPr/>
          <p:nvPr/>
        </p:nvSpPr>
        <p:spPr>
          <a:xfrm>
            <a:off x="9000040" y="3160161"/>
            <a:ext cx="576158" cy="58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" name="Straight Connector 3"/>
          <p:cNvCxnSpPr>
            <a:endCxn id="13" idx="2"/>
          </p:cNvCxnSpPr>
          <p:nvPr/>
        </p:nvCxnSpPr>
        <p:spPr>
          <a:xfrm>
            <a:off x="8439804" y="2924944"/>
            <a:ext cx="560236" cy="528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Прямоугольник 6"/>
          <p:cNvSpPr/>
          <p:nvPr/>
        </p:nvSpPr>
        <p:spPr>
          <a:xfrm>
            <a:off x="3435070" y="2414563"/>
            <a:ext cx="2091180" cy="1980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cxnSp>
        <p:nvCxnSpPr>
          <p:cNvPr id="18" name="Straight Connector 17"/>
          <p:cNvCxnSpPr>
            <a:endCxn id="13" idx="2"/>
          </p:cNvCxnSpPr>
          <p:nvPr/>
        </p:nvCxnSpPr>
        <p:spPr>
          <a:xfrm flipV="1">
            <a:off x="8439804" y="3453576"/>
            <a:ext cx="560236" cy="437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474390" y="3904941"/>
            <a:ext cx="1863935" cy="47594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19936" y="2414562"/>
            <a:ext cx="1818388" cy="493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How do we maintain translation invariance?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9" name="Таблица 20"/>
          <p:cNvGraphicFramePr>
            <a:graphicFrameLocks noGrp="1"/>
          </p:cNvGraphicFramePr>
          <p:nvPr>
            <p:extLst/>
          </p:nvPr>
        </p:nvGraphicFramePr>
        <p:xfrm>
          <a:off x="2126659" y="89431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137231"/>
                  </a:ext>
                </a:extLst>
              </a:tr>
            </a:tbl>
          </a:graphicData>
        </a:graphic>
      </p:graphicFrame>
      <p:graphicFrame>
        <p:nvGraphicFramePr>
          <p:cNvPr id="20" name="Таблица 23"/>
          <p:cNvGraphicFramePr>
            <a:graphicFrameLocks noGrp="1"/>
          </p:cNvGraphicFramePr>
          <p:nvPr>
            <p:extLst/>
          </p:nvPr>
        </p:nvGraphicFramePr>
        <p:xfrm>
          <a:off x="7248128" y="1071526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4335693"/>
                  </a:ext>
                </a:extLst>
              </a:tr>
            </a:tbl>
          </a:graphicData>
        </a:graphic>
      </p:graphicFrame>
      <p:graphicFrame>
        <p:nvGraphicFramePr>
          <p:cNvPr id="22" name="Таблица 27"/>
          <p:cNvGraphicFramePr>
            <a:graphicFrameLocks noGrp="1"/>
          </p:cNvGraphicFramePr>
          <p:nvPr>
            <p:extLst/>
          </p:nvPr>
        </p:nvGraphicFramePr>
        <p:xfrm>
          <a:off x="5196938" y="1309809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5725846"/>
                  </a:ext>
                </a:extLst>
              </a:tr>
            </a:tbl>
          </a:graphicData>
        </a:graphic>
      </p:graphicFrame>
      <p:sp>
        <p:nvSpPr>
          <p:cNvPr id="25" name="Прямоугольник 41"/>
          <p:cNvSpPr/>
          <p:nvPr/>
        </p:nvSpPr>
        <p:spPr>
          <a:xfrm>
            <a:off x="5153543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8784" y="159901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28" name="Прямоугольник 44"/>
          <p:cNvSpPr/>
          <p:nvPr/>
        </p:nvSpPr>
        <p:spPr>
          <a:xfrm>
            <a:off x="2630324" y="2981254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9" name="Прямоугольник 45"/>
          <p:cNvSpPr/>
          <p:nvPr/>
        </p:nvSpPr>
        <p:spPr>
          <a:xfrm>
            <a:off x="7497327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34947" y="1490700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31" name="Таблица 48"/>
          <p:cNvGraphicFramePr>
            <a:graphicFrameLocks noGrp="1"/>
          </p:cNvGraphicFramePr>
          <p:nvPr>
            <p:extLst/>
          </p:nvPr>
        </p:nvGraphicFramePr>
        <p:xfrm>
          <a:off x="7248128" y="3861048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4335693"/>
                  </a:ext>
                </a:extLst>
              </a:tr>
            </a:tbl>
          </a:graphicData>
        </a:graphic>
      </p:graphicFrame>
      <p:sp>
        <p:nvSpPr>
          <p:cNvPr id="32" name="Прямоугольник 50"/>
          <p:cNvSpPr/>
          <p:nvPr/>
        </p:nvSpPr>
        <p:spPr>
          <a:xfrm>
            <a:off x="5153543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8784" y="4388534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34" name="Прямоугольник 52"/>
          <p:cNvSpPr/>
          <p:nvPr/>
        </p:nvSpPr>
        <p:spPr>
          <a:xfrm>
            <a:off x="2630324" y="5770776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5" name="Прямоугольник 53"/>
          <p:cNvSpPr/>
          <p:nvPr/>
        </p:nvSpPr>
        <p:spPr>
          <a:xfrm>
            <a:off x="7497327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34947" y="428022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40" name="Таблица 57"/>
          <p:cNvGraphicFramePr>
            <a:graphicFrameLocks noGrp="1"/>
          </p:cNvGraphicFramePr>
          <p:nvPr>
            <p:extLst/>
          </p:nvPr>
        </p:nvGraphicFramePr>
        <p:xfrm>
          <a:off x="2126659" y="3616049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13723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995361" y="15483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8995361" y="436521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graphicFrame>
        <p:nvGraphicFramePr>
          <p:cNvPr id="51" name="Таблица 25"/>
          <p:cNvGraphicFramePr>
            <a:graphicFrameLocks noGrp="1"/>
          </p:cNvGraphicFramePr>
          <p:nvPr>
            <p:extLst/>
          </p:nvPr>
        </p:nvGraphicFramePr>
        <p:xfrm>
          <a:off x="5202530" y="4091988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5725846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183714" y="2909014"/>
            <a:ext cx="91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Myriad Pro"/>
              </a:rPr>
              <a:t>Didn’t</a:t>
            </a:r>
            <a:br>
              <a:rPr lang="en-US" sz="2000" dirty="0">
                <a:solidFill>
                  <a:srgbClr val="0070C0"/>
                </a:solidFill>
                <a:latin typeface="Myriad Pro"/>
              </a:rPr>
            </a:br>
            <a:r>
              <a:rPr lang="en-US" sz="2000" dirty="0">
                <a:solidFill>
                  <a:srgbClr val="0070C0"/>
                </a:solidFill>
                <a:latin typeface="Myriad Pro"/>
              </a:rPr>
              <a:t>change</a:t>
            </a:r>
            <a:endParaRPr lang="ru-RU" sz="2000" dirty="0">
              <a:solidFill>
                <a:srgbClr val="0070C0"/>
              </a:solidFill>
            </a:endParaRPr>
          </a:p>
        </p:txBody>
      </p:sp>
      <p:cxnSp>
        <p:nvCxnSpPr>
          <p:cNvPr id="53" name="Прямая со стрелкой 28"/>
          <p:cNvCxnSpPr/>
          <p:nvPr/>
        </p:nvCxnSpPr>
        <p:spPr>
          <a:xfrm>
            <a:off x="9639128" y="3616901"/>
            <a:ext cx="0" cy="66332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9"/>
          <p:cNvCxnSpPr/>
          <p:nvPr/>
        </p:nvCxnSpPr>
        <p:spPr>
          <a:xfrm flipV="1">
            <a:off x="9639128" y="2245342"/>
            <a:ext cx="0" cy="66367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6"/>
          <p:cNvSpPr/>
          <p:nvPr/>
        </p:nvSpPr>
        <p:spPr>
          <a:xfrm>
            <a:off x="8978058" y="1490699"/>
            <a:ext cx="1366414" cy="3435853"/>
          </a:xfrm>
          <a:prstGeom prst="rect">
            <a:avLst/>
          </a:prstGeom>
          <a:noFill/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Pooling layer will help!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391070" y="268350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6</a:t>
                      </a:r>
                      <a:endParaRPr lang="ru-RU" sz="2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</a:t>
                      </a:r>
                      <a:endParaRPr lang="ru-RU" sz="24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ru-RU" sz="2400" b="1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ru-RU" sz="2400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3137231"/>
                  </a:ext>
                </a:extLst>
              </a:tr>
            </a:tbl>
          </a:graphicData>
        </a:graphic>
      </p:graphicFrame>
      <p:graphicFrame>
        <p:nvGraphicFramePr>
          <p:cNvPr id="15" name="Таблица 67"/>
          <p:cNvGraphicFramePr>
            <a:graphicFrameLocks noGrp="1"/>
          </p:cNvGraphicFramePr>
          <p:nvPr>
            <p:extLst/>
          </p:nvPr>
        </p:nvGraphicFramePr>
        <p:xfrm>
          <a:off x="9162058" y="3173498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48860" y="2200293"/>
            <a:ext cx="19726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Single depth slice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95170" y="3635380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7"/>
          <a:stretch/>
        </p:blipFill>
        <p:spPr>
          <a:xfrm>
            <a:off x="2427763" y="2595978"/>
            <a:ext cx="3182112" cy="1327800"/>
          </a:xfrm>
          <a:prstGeom prst="rect">
            <a:avLst/>
          </a:prstGeom>
        </p:spPr>
      </p:pic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11792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This layer works like a convolutional layer but doesn’t have kernel, instead it calculates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maximum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or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average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of input patch values.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700343" y="3203698"/>
            <a:ext cx="86409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67589" y="4437579"/>
            <a:ext cx="162713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71850" y="3172040"/>
            <a:ext cx="87459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309619" y="4405558"/>
            <a:ext cx="1808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downsampling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4507" y="240737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200x200x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9270" y="4302161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94727" y="4785124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9026" y="4224532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26007" y="4581316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4552" y="262376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100x100x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b="21053"/>
          <a:stretch/>
        </p:blipFill>
        <p:spPr>
          <a:xfrm>
            <a:off x="2573327" y="3949495"/>
            <a:ext cx="774827" cy="834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007" y="4160228"/>
            <a:ext cx="499232" cy="5547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22651" y="4767266"/>
            <a:ext cx="32005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2x2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max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with stride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Strictly speaking: maximum is not a differentiable </a:t>
            </a:r>
            <a:r>
              <a:rPr lang="en-US">
                <a:latin typeface="Myriad Pro" pitchFamily="34" charset="0"/>
                <a:cs typeface="Times New Roman" pitchFamily="18" charset="0"/>
              </a:rPr>
              <a:t>function!</a:t>
            </a: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  <a:endParaRPr lang="en-US" dirty="0"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cs typeface="Times New Roman" pitchFamily="18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For the maximum patch neuron we have a gradient of 1.</a:t>
            </a: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0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611724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6749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="" xmlns:a16="http://schemas.microsoft.com/office/drawing/2014/main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="" xmlns:a16="http://schemas.microsoft.com/office/drawing/2014/main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01426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7451216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56241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9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Putting it all together into a simple CNN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6895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LeNet-5 architecture (1998) for handwritten digits recognition on MNIST dataset:</a:t>
            </a: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2135560" y="908721"/>
            <a:ext cx="7992888" cy="5138447"/>
            <a:chOff x="741632" y="980728"/>
            <a:chExt cx="7992888" cy="5138447"/>
          </a:xfrm>
        </p:grpSpPr>
        <p:grpSp>
          <p:nvGrpSpPr>
            <p:cNvPr id="18" name="Group 17"/>
            <p:cNvGrpSpPr/>
            <p:nvPr/>
          </p:nvGrpSpPr>
          <p:grpSpPr>
            <a:xfrm>
              <a:off x="741632" y="980728"/>
              <a:ext cx="7992888" cy="5138447"/>
              <a:chOff x="755576" y="1201070"/>
              <a:chExt cx="7992888" cy="5138447"/>
            </a:xfrm>
          </p:grpSpPr>
          <p:sp>
            <p:nvSpPr>
              <p:cNvPr id="50" name="Прямоугольник 49"/>
              <p:cNvSpPr/>
              <p:nvPr/>
            </p:nvSpPr>
            <p:spPr>
              <a:xfrm>
                <a:off x="2915816" y="6093296"/>
                <a:ext cx="4572000" cy="2462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1000" dirty="0"/>
                  <a:t>http://yann.lecun.com/exdb/publis/pdf/lecun-98.pdf</a:t>
                </a:r>
                <a:endParaRPr lang="en-US" sz="1000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1201070"/>
                <a:ext cx="7308304" cy="4872203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973497" y="219431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175854" y="227687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298590" y="2557159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400421" y="256169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92429" y="283819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211818" y="4345071"/>
                <a:ext cx="486668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120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937584" y="4345071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84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543935" y="455496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488197" y="489091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287169" y="5223976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441497" y="4890909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115616" y="5357912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579792" y="291757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691680" y="3577274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02251" y="418102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128547" y="4072754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313206" y="401089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378544" y="409863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563203" y="401089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923928" y="314768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812040" y="3610790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908065" y="350100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2699792" y="304892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195815" y="378091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003800" y="341073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pic>
            <p:nvPicPr>
              <p:cNvPr id="124" name="Рисунок 48"/>
              <p:cNvPicPr>
                <a:picLocks noChangeAspect="1"/>
              </p:cNvPicPr>
              <p:nvPr/>
            </p:nvPicPr>
            <p:blipFill rotWithShape="1">
              <a:blip r:embed="rId3"/>
              <a:srcRect l="-1" r="6388"/>
              <a:stretch/>
            </p:blipFill>
            <p:spPr>
              <a:xfrm rot="1513356">
                <a:off x="8064888" y="2256926"/>
                <a:ext cx="320801" cy="3018308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7778750" y="2332457"/>
                <a:ext cx="969714" cy="77269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7253630" y="4098637"/>
                <a:ext cx="174395" cy="92261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250904" y="522397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22729" y="5494736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427328" y="499808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0661" y="5227019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249745" y="4656214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fc1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895202" y="4656213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fc2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759185" y="5305760"/>
              <a:ext cx="167555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fc3 + softmax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305630" y="4980228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10</a:t>
              </a:r>
              <a:endParaRPr lang="ru-RU" sz="2000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Визуализация обученной сети для </a:t>
            </a:r>
            <a:r>
              <a:rPr lang="en-US" dirty="0" smtClean="0"/>
              <a:t>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http://scs.ryerson.ca/~aharley/vis/conv/flat.html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70" y="1739199"/>
            <a:ext cx="7027747" cy="41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Learning deep representations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83533" y="718145"/>
            <a:ext cx="8568951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Neurons of deep convolutional layers learn complex representations that can be used as features for classification with MLP.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151784" y="1916833"/>
            <a:ext cx="6062502" cy="2786165"/>
            <a:chOff x="2543636" y="1890443"/>
            <a:chExt cx="6062502" cy="2786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54"/>
            <a:stretch/>
          </p:blipFill>
          <p:spPr>
            <a:xfrm>
              <a:off x="2543636" y="2251135"/>
              <a:ext cx="4056728" cy="2425473"/>
            </a:xfrm>
            <a:prstGeom prst="rect">
              <a:avLst/>
            </a:prstGeom>
          </p:spPr>
        </p:pic>
        <p:sp>
          <p:nvSpPr>
            <p:cNvPr id="61" name="Left Brace 60"/>
            <p:cNvSpPr/>
            <p:nvPr/>
          </p:nvSpPr>
          <p:spPr>
            <a:xfrm rot="5400000">
              <a:off x="4466249" y="577826"/>
              <a:ext cx="360040" cy="3815876"/>
            </a:xfrm>
            <a:prstGeom prst="leftBrace">
              <a:avLst>
                <a:gd name="adj1" fmla="val 31329"/>
                <a:gd name="adj2" fmla="val 50688"/>
              </a:avLst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34772" y="1890443"/>
              <a:ext cx="309796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Automatic feature extraction </a:t>
              </a:r>
            </a:p>
          </p:txBody>
        </p:sp>
        <p:sp>
          <p:nvSpPr>
            <p:cNvPr id="65" name="Freeform 64"/>
            <p:cNvSpPr/>
            <p:nvPr/>
          </p:nvSpPr>
          <p:spPr>
            <a:xfrm rot="13304574">
              <a:off x="6734087" y="3072632"/>
              <a:ext cx="324069" cy="556050"/>
            </a:xfrm>
            <a:custGeom>
              <a:avLst/>
              <a:gdLst>
                <a:gd name="connsiteX0" fmla="*/ 0 w 468085"/>
                <a:gd name="connsiteY0" fmla="*/ 631371 h 631371"/>
                <a:gd name="connsiteX1" fmla="*/ 381000 w 468085"/>
                <a:gd name="connsiteY1" fmla="*/ 381000 h 631371"/>
                <a:gd name="connsiteX2" fmla="*/ 468085 w 468085"/>
                <a:gd name="connsiteY2" fmla="*/ 0 h 63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8085" h="631371">
                  <a:moveTo>
                    <a:pt x="0" y="631371"/>
                  </a:moveTo>
                  <a:cubicBezTo>
                    <a:pt x="151493" y="558799"/>
                    <a:pt x="302986" y="486228"/>
                    <a:pt x="381000" y="381000"/>
                  </a:cubicBezTo>
                  <a:cubicBezTo>
                    <a:pt x="459014" y="275771"/>
                    <a:pt x="468085" y="0"/>
                    <a:pt x="468085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92280" y="2842827"/>
              <a:ext cx="1513858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Good features </a:t>
              </a:r>
            </a:p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for MLP</a:t>
              </a: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 rotWithShape="1">
          <a:blip r:embed="rId3"/>
          <a:srcRect l="1629" t="52677" r="47847" b="29565"/>
          <a:stretch/>
        </p:blipFill>
        <p:spPr>
          <a:xfrm>
            <a:off x="5078170" y="5013176"/>
            <a:ext cx="1944216" cy="72008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 rotWithShape="1">
          <a:blip r:embed="rId3"/>
          <a:srcRect l="48163" t="83845" r="20026" b="3724"/>
          <a:stretch/>
        </p:blipFill>
        <p:spPr>
          <a:xfrm>
            <a:off x="3169959" y="5121188"/>
            <a:ext cx="1224136" cy="50405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 rotWithShape="1">
          <a:blip r:embed="rId3"/>
          <a:srcRect l="2684" t="1776" r="58019" b="73362"/>
          <a:stretch/>
        </p:blipFill>
        <p:spPr>
          <a:xfrm>
            <a:off x="7748185" y="4797152"/>
            <a:ext cx="1512168" cy="10081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25098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5440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90177" y="5809411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conv3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989483" y="4502942"/>
            <a:ext cx="4616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yriad Pro" pitchFamily="34" charset="0"/>
                <a:cs typeface="Times New Roman" pitchFamily="18" charset="0"/>
              </a:rPr>
              <a:t>Inputs that provide highest activations:</a:t>
            </a:r>
            <a:endParaRPr lang="ru-RU" sz="2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904634" y="6223041"/>
            <a:ext cx="4795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http://web.eecs.umich.edu/~honglak/icml09-ConvolutionalDeepBeliefNetworks.pdf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Современные применения: перенос стиля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4298" y="6364301"/>
            <a:ext cx="3366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github.com/luanfujun/deep-photo-styletransfer</a:t>
            </a:r>
            <a:endParaRPr lang="ru-RU" sz="11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50" y="1446313"/>
            <a:ext cx="10113892" cy="4806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6220" y="946353"/>
            <a:ext cx="139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91151" y="946353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Стиль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4298" y="946353"/>
            <a:ext cx="275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 со стилем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3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Еще примеры применений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https://quickdraw.withgoogle.com</a:t>
            </a:r>
            <a:endParaRPr lang="en-US" dirty="0"/>
          </a:p>
          <a:p>
            <a:r>
              <a:rPr lang="en-US" dirty="0">
                <a:hlinkClick r:id="rId3"/>
              </a:rPr>
              <a:t>https://affinelayer.com/pixsrv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как же </a:t>
            </a:r>
            <a:r>
              <a:rPr lang="en-US" dirty="0"/>
              <a:t>Hidden Markov Model (HMM</a:t>
            </a:r>
            <a:r>
              <a:rPr lang="en-US" dirty="0" smtClean="0"/>
              <a:t>)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01730" y="6364301"/>
            <a:ext cx="4991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http://www.cs.cmu.edu/~</a:t>
            </a:r>
            <a:r>
              <a:rPr lang="en-US" sz="1200" dirty="0" smtClean="0">
                <a:hlinkClick r:id="rId2"/>
              </a:rPr>
              <a:t>aarti/Class/10701/slides/Lecture17.pdf</a:t>
            </a:r>
            <a:endParaRPr lang="en-US" sz="1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771"/>
          <a:stretch/>
        </p:blipFill>
        <p:spPr>
          <a:xfrm>
            <a:off x="1770922" y="1202972"/>
            <a:ext cx="8607748" cy="4777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8874"/>
          <a:stretch/>
        </p:blipFill>
        <p:spPr>
          <a:xfrm>
            <a:off x="386289" y="1312144"/>
            <a:ext cx="2678278" cy="11224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2100" y="6364301"/>
            <a:ext cx="6055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http://blog.echen.me/2012/01/03/introduction-to-conditional-random-fields</a:t>
            </a:r>
            <a:r>
              <a:rPr lang="en-US" sz="1200" dirty="0" smtClean="0">
                <a:hlinkClick r:id="rId5"/>
              </a:rPr>
              <a:t>/</a:t>
            </a:r>
            <a:endParaRPr lang="ru-RU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 smtClean="0"/>
                  <a:t>Пример: </a:t>
                </a: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 smtClean="0"/>
                  <a:t>–</a:t>
                </a:r>
                <a:r>
                  <a:rPr lang="en-US" sz="2400" dirty="0" smtClean="0"/>
                  <a:t> POS</a:t>
                </a:r>
                <a:r>
                  <a:rPr lang="ru-RU" sz="2400" dirty="0" smtClean="0"/>
                  <a:t> </a:t>
                </a:r>
                <a:r>
                  <a:rPr lang="en-US" sz="2400" dirty="0" smtClean="0"/>
                  <a:t>tag</a:t>
                </a:r>
                <a:endParaRPr lang="ru-RU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слово в предложении</a:t>
                </a:r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424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="" xmlns:a16="http://schemas.microsoft.com/office/drawing/2014/main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="" xmlns:a16="http://schemas.microsoft.com/office/drawing/2014/main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="" xmlns:a16="http://schemas.microsoft.com/office/drawing/2014/main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2858116" y="3425245"/>
            <a:ext cx="596611" cy="705863"/>
            <a:chOff x="754467" y="5617252"/>
            <a:chExt cx="596611" cy="705863"/>
          </a:xfrm>
        </p:grpSpPr>
        <p:sp>
          <p:nvSpPr>
            <p:cNvPr id="7" name="Полилиния 6"/>
            <p:cNvSpPr/>
            <p:nvPr/>
          </p:nvSpPr>
          <p:spPr>
            <a:xfrm>
              <a:off x="754467" y="5617252"/>
              <a:ext cx="596611" cy="705863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3719" y="5667932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7822295" y="3615030"/>
            <a:ext cx="203263" cy="285005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="" xmlns:a16="http://schemas.microsoft.com/office/drawing/2014/main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="" xmlns:a16="http://schemas.microsoft.com/office/drawing/2014/main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="" xmlns:a16="http://schemas.microsoft.com/office/drawing/2014/main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4006768" y="3456810"/>
            <a:ext cx="577172" cy="637641"/>
            <a:chOff x="754468" y="5639368"/>
            <a:chExt cx="577172" cy="637641"/>
          </a:xfrm>
        </p:grpSpPr>
        <p:sp>
          <p:nvSpPr>
            <p:cNvPr id="7" name="Полилиния 6"/>
            <p:cNvSpPr/>
            <p:nvPr/>
          </p:nvSpPr>
          <p:spPr>
            <a:xfrm>
              <a:off x="754468" y="5640660"/>
              <a:ext cx="573161" cy="636349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561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9075530" y="3615031"/>
            <a:ext cx="258933" cy="294454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15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parameters.</a:t>
                </a:r>
                <a:endParaRPr lang="ru-RU" b="1" u="sng" dirty="0">
                  <a:solidFill>
                    <a:srgbClr val="C00000"/>
                  </a:solidFill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>
                <a:blip r:embed="rId2"/>
                <a:stretch>
                  <a:fillRect l="-1509" t="-2476" r="-1652" b="-63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3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24944"/>
            <a:ext cx="3284824" cy="29969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31" idx="3"/>
          </p:cNvCxnSpPr>
          <p:nvPr/>
        </p:nvCxnSpPr>
        <p:spPr>
          <a:xfrm>
            <a:off x="3948979" y="3198168"/>
            <a:ext cx="141105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91766" y="2967336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nd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5430" y="37742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1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st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>
            <a:off x="3915317" y="4005064"/>
            <a:ext cx="83022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41952" y="296631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5x5</a:t>
            </a:r>
          </a:p>
        </p:txBody>
      </p:sp>
      <p:cxnSp>
        <p:nvCxnSpPr>
          <p:cNvPr id="38" name="Straight Arrow Connector 37"/>
          <p:cNvCxnSpPr>
            <a:stCxn id="36" idx="1"/>
          </p:cNvCxnSpPr>
          <p:nvPr/>
        </p:nvCxnSpPr>
        <p:spPr>
          <a:xfrm flipH="1">
            <a:off x="6632174" y="3197150"/>
            <a:ext cx="1209778" cy="7686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1"/>
          </p:cNvCxnSpPr>
          <p:nvPr/>
        </p:nvCxnSpPr>
        <p:spPr>
          <a:xfrm flipH="1">
            <a:off x="7101662" y="4005063"/>
            <a:ext cx="74029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41952" y="3774231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3x3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4917195" y="4063116"/>
            <a:ext cx="615700" cy="338403"/>
          </a:xfrm>
          <a:custGeom>
            <a:avLst/>
            <a:gdLst>
              <a:gd name="connsiteX0" fmla="*/ 44068 w 627962"/>
              <a:gd name="connsiteY0" fmla="*/ 0 h 220338"/>
              <a:gd name="connsiteX1" fmla="*/ 0 w 627962"/>
              <a:gd name="connsiteY1" fmla="*/ 209321 h 220338"/>
              <a:gd name="connsiteX2" fmla="*/ 561860 w 627962"/>
              <a:gd name="connsiteY2" fmla="*/ 220338 h 220338"/>
              <a:gd name="connsiteX3" fmla="*/ 627962 w 627962"/>
              <a:gd name="connsiteY3" fmla="*/ 11017 h 220338"/>
              <a:gd name="connsiteX4" fmla="*/ 44068 w 627962"/>
              <a:gd name="connsiteY4" fmla="*/ 0 h 22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962" h="220338">
                <a:moveTo>
                  <a:pt x="44068" y="0"/>
                </a:moveTo>
                <a:lnTo>
                  <a:pt x="0" y="209321"/>
                </a:lnTo>
                <a:lnTo>
                  <a:pt x="561860" y="220338"/>
                </a:lnTo>
                <a:lnTo>
                  <a:pt x="627962" y="11017"/>
                </a:lnTo>
                <a:lnTo>
                  <a:pt x="44068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x9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x7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x5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x3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</TotalTime>
  <Words>1971</Words>
  <Application>Microsoft Macintosh PowerPoint</Application>
  <PresentationFormat>Widescreen</PresentationFormat>
  <Paragraphs>539</Paragraphs>
  <Slides>31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Cambria Math</vt:lpstr>
      <vt:lpstr>Helvetica</vt:lpstr>
      <vt:lpstr>Mangal</vt:lpstr>
      <vt:lpstr>Myriad Pro</vt:lpstr>
      <vt:lpstr>Times New Roman</vt:lpstr>
      <vt:lpstr>Arial</vt:lpstr>
      <vt:lpstr>Office Theme</vt:lpstr>
      <vt:lpstr>MML minor #6</vt:lpstr>
      <vt:lpstr>A color image input</vt:lpstr>
      <vt:lpstr>A color image input</vt:lpstr>
      <vt:lpstr>A color image input</vt:lpstr>
      <vt:lpstr>One kernel is not enough!</vt:lpstr>
      <vt:lpstr>One kernel is not enough!</vt:lpstr>
      <vt:lpstr>One convolutional layer is not enough!</vt:lpstr>
      <vt:lpstr>One convolutional layer is not enough!</vt:lpstr>
      <vt:lpstr>Receptive field after N convolutional layers</vt:lpstr>
      <vt:lpstr>Receptive field after N convolutional layers</vt:lpstr>
      <vt:lpstr>We need to grow receptive field faster!</vt:lpstr>
      <vt:lpstr>We need to grow receptive field faster!</vt:lpstr>
      <vt:lpstr>How do we maintain translation invariance?</vt:lpstr>
      <vt:lpstr>Pooling layer will help!</vt:lpstr>
      <vt:lpstr>Backpropagation for max pooling layer</vt:lpstr>
      <vt:lpstr>Backpropagation for max pooling layer</vt:lpstr>
      <vt:lpstr>Backpropagation for max pooling layer</vt:lpstr>
      <vt:lpstr>Putting it all together into a simple CNN</vt:lpstr>
      <vt:lpstr>Визуализация обученной сети для MNIST</vt:lpstr>
      <vt:lpstr>Learning deep representations</vt:lpstr>
      <vt:lpstr>Современные применения: перенос стиля</vt:lpstr>
      <vt:lpstr>Еще примеры применений</vt:lpstr>
      <vt:lpstr>Recurrent Neural Networks (RNN)</vt:lpstr>
      <vt:lpstr>Как устроена простая RNN</vt:lpstr>
      <vt:lpstr>А как же Hidden Markov Model (HMM)?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576</cp:revision>
  <cp:lastPrinted>2017-10-18T22:21:29Z</cp:lastPrinted>
  <dcterms:created xsi:type="dcterms:W3CDTF">2017-04-01T14:01:14Z</dcterms:created>
  <dcterms:modified xsi:type="dcterms:W3CDTF">2017-10-19T12:19:08Z</dcterms:modified>
</cp:coreProperties>
</file>